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453" r:id="rId3"/>
    <p:sldId id="318" r:id="rId4"/>
    <p:sldId id="315" r:id="rId5"/>
    <p:sldId id="462" r:id="rId6"/>
    <p:sldId id="461" r:id="rId7"/>
    <p:sldId id="471" r:id="rId8"/>
    <p:sldId id="488" r:id="rId9"/>
    <p:sldId id="489" r:id="rId10"/>
    <p:sldId id="464" r:id="rId11"/>
    <p:sldId id="465" r:id="rId12"/>
    <p:sldId id="468" r:id="rId13"/>
    <p:sldId id="470" r:id="rId14"/>
    <p:sldId id="477" r:id="rId15"/>
    <p:sldId id="469" r:id="rId16"/>
    <p:sldId id="479" r:id="rId17"/>
    <p:sldId id="472" r:id="rId18"/>
    <p:sldId id="466" r:id="rId19"/>
    <p:sldId id="467" r:id="rId20"/>
    <p:sldId id="480" r:id="rId21"/>
    <p:sldId id="473" r:id="rId22"/>
    <p:sldId id="474" r:id="rId23"/>
    <p:sldId id="475" r:id="rId24"/>
    <p:sldId id="476" r:id="rId25"/>
    <p:sldId id="484" r:id="rId26"/>
    <p:sldId id="482" r:id="rId27"/>
    <p:sldId id="485" r:id="rId28"/>
    <p:sldId id="483" r:id="rId29"/>
    <p:sldId id="486" r:id="rId30"/>
    <p:sldId id="487" r:id="rId31"/>
    <p:sldId id="490" r:id="rId32"/>
    <p:sldId id="491" r:id="rId33"/>
    <p:sldId id="336" r:id="rId3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6" autoAdjust="0"/>
    <p:restoredTop sz="91079" autoAdjust="0"/>
  </p:normalViewPr>
  <p:slideViewPr>
    <p:cSldViewPr snapToGrid="0" snapToObjects="1">
      <p:cViewPr>
        <p:scale>
          <a:sx n="79" d="100"/>
          <a:sy n="79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Lecture 04 – </a:t>
            </a:r>
            <a:r>
              <a:rPr lang="en-US" altLang="en-US" dirty="0" smtClean="0"/>
              <a:t>Expressions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6160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slides by Shawn </a:t>
            </a:r>
            <a:r>
              <a:rPr lang="en-US" dirty="0" err="1" smtClean="0"/>
              <a:t>Lupoli</a:t>
            </a:r>
            <a:r>
              <a:rPr lang="en-US" dirty="0" smtClean="0"/>
              <a:t> and Max </a:t>
            </a:r>
            <a:r>
              <a:rPr lang="en-US" dirty="0" err="1"/>
              <a:t>Morawski</a:t>
            </a:r>
            <a:r>
              <a:rPr lang="en-US" dirty="0"/>
              <a:t> at </a:t>
            </a:r>
            <a:r>
              <a:rPr lang="en-US" dirty="0" smtClean="0"/>
              <a:t>UMBC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in Python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792389"/>
              </p:ext>
            </p:extLst>
          </p:nvPr>
        </p:nvGraphicFramePr>
        <p:xfrm>
          <a:off x="457200" y="1970088"/>
          <a:ext cx="8229600" cy="4145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50695"/>
                <a:gridCol w="56789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Addition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Subtraction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Multiplication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Division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//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Integer division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Modulo</a:t>
                      </a:r>
                      <a:r>
                        <a:rPr lang="en-US" sz="2800" baseline="0" dirty="0" smtClean="0"/>
                        <a:t>  (remainder)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Exponentiation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77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Addition &amp; 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“Lowest” priority in the order of operations</a:t>
            </a:r>
          </a:p>
          <a:p>
            <a:pPr lvl="1"/>
            <a:r>
              <a:rPr lang="en-US" sz="3200" dirty="0" smtClean="0"/>
              <a:t>Can only change this with parentheses</a:t>
            </a:r>
          </a:p>
          <a:p>
            <a:r>
              <a:rPr lang="en-US" dirty="0" smtClean="0"/>
              <a:t>Function as they normally do</a:t>
            </a:r>
          </a:p>
          <a:p>
            <a:pPr lvl="3"/>
            <a:endParaRPr lang="en-US" dirty="0"/>
          </a:p>
          <a:p>
            <a:r>
              <a:rPr lang="en-US" dirty="0" smtClean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cash = cash - bills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+ 7) / 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((2 + 4) * 5) / (9 - 6) 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13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26364"/>
            <a:ext cx="8686800" cy="1143000"/>
          </a:xfrm>
        </p:spPr>
        <p:txBody>
          <a:bodyPr/>
          <a:lstStyle/>
          <a:p>
            <a:r>
              <a:rPr lang="en-US" dirty="0" smtClean="0"/>
              <a:t>Operators – Multiplication &amp;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priority in the order of operations than addition and subtraction</a:t>
            </a:r>
          </a:p>
          <a:p>
            <a:r>
              <a:rPr lang="en-US" dirty="0" smtClean="0"/>
              <a:t>Function as they normally do</a:t>
            </a:r>
          </a:p>
          <a:p>
            <a:pPr lvl="3"/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 = subtotal * 0.06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area = PI * (radius * radius)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tsp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tbsp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15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Integer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6168" cy="4156799"/>
          </a:xfrm>
        </p:spPr>
        <p:txBody>
          <a:bodyPr/>
          <a:lstStyle/>
          <a:p>
            <a:r>
              <a:rPr lang="en-US" dirty="0" smtClean="0"/>
              <a:t>Reminder: integers (or </a:t>
            </a:r>
            <a:r>
              <a:rPr lang="en-US" dirty="0" err="1" smtClean="0"/>
              <a:t>ints</a:t>
            </a:r>
            <a:r>
              <a:rPr lang="en-US" dirty="0" smtClean="0"/>
              <a:t>) are </a:t>
            </a:r>
            <a:r>
              <a:rPr lang="en-US" b="1" dirty="0" smtClean="0"/>
              <a:t>whole numbers</a:t>
            </a:r>
          </a:p>
          <a:p>
            <a:pPr lvl="1"/>
            <a:r>
              <a:rPr lang="en-US" sz="3200" dirty="0" smtClean="0"/>
              <a:t>What do you think integer division is?</a:t>
            </a:r>
            <a:endParaRPr lang="en-US" sz="3200" dirty="0"/>
          </a:p>
          <a:p>
            <a:pPr lvl="3"/>
            <a:endParaRPr lang="en-US" dirty="0" smtClean="0"/>
          </a:p>
          <a:p>
            <a:r>
              <a:rPr lang="en-US" dirty="0" smtClean="0"/>
              <a:t>Remember division in grade school?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Integer division is division without</a:t>
            </a:r>
            <a:br>
              <a:rPr lang="en-US" dirty="0" smtClean="0"/>
            </a:br>
            <a:r>
              <a:rPr lang="en-US" dirty="0" smtClean="0"/>
              <a:t>decimals, and in which we discard</a:t>
            </a:r>
            <a:br>
              <a:rPr lang="en-US" dirty="0" smtClean="0"/>
            </a:br>
            <a:r>
              <a:rPr lang="en-US" dirty="0" smtClean="0"/>
              <a:t>the remainder from our answer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111" y="3636377"/>
            <a:ext cx="1333500" cy="24288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714764" y="3588249"/>
            <a:ext cx="540164" cy="375103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9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Integer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Integer division uses double slashes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dirty="0" smtClean="0"/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/  5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// 5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  8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// 8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// 17 // 5 =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078753" y="3489165"/>
            <a:ext cx="3080084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1.4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0.25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2261" y="6075140"/>
            <a:ext cx="343639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evaluate from left to right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19727" y="6126163"/>
            <a:ext cx="3012534" cy="0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17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Modulo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“modulo,” “modulus,” or “mod”</a:t>
            </a:r>
          </a:p>
          <a:p>
            <a:pPr lvl="3"/>
            <a:endParaRPr lang="en-US" sz="1400" dirty="0"/>
          </a:p>
          <a:p>
            <a:r>
              <a:rPr lang="en-US" dirty="0" smtClean="0"/>
              <a:t>Example: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17 % 5 = 2</a:t>
            </a:r>
          </a:p>
          <a:p>
            <a:pPr lvl="1"/>
            <a:r>
              <a:rPr lang="en-US" dirty="0" smtClean="0"/>
              <a:t>What do you think mod does?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Remember division in grade school?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Mod gives you the remainder from</a:t>
            </a:r>
            <a:br>
              <a:rPr lang="en-US" dirty="0" smtClean="0"/>
            </a:br>
            <a:r>
              <a:rPr lang="en-US" dirty="0" smtClean="0"/>
              <a:t>integer division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111" y="3636377"/>
            <a:ext cx="1333500" cy="24288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8327120" y="3588248"/>
            <a:ext cx="311555" cy="375103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9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Mod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 uses the percent sign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smtClean="0"/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% 5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% 9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17 % 6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22 % 4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48692451673 % 2 =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078753" y="3489165"/>
            <a:ext cx="3080084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700"/>
              </a:spcBef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  1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38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“Exponentiation” is just another word for raising one number to the power of another</a:t>
            </a:r>
          </a:p>
          <a:p>
            <a:pPr lvl="3"/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binary8 = 2 ** 8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squarea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squareLen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** 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cubeVolume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squareLen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** 3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63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Expressions are evaluated from left to right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can change this ordering?</a:t>
            </a:r>
          </a:p>
          <a:p>
            <a:pPr lvl="1"/>
            <a:r>
              <a:rPr lang="en-US" dirty="0" smtClean="0"/>
              <a:t>Parentheses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5169563" y="2011653"/>
            <a:ext cx="3372853" cy="59919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 what</a:t>
            </a:r>
            <a:r>
              <a:rPr kumimoji="0" lang="en-US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direction?</a:t>
            </a: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5773"/>
              </p:ext>
            </p:extLst>
          </p:nvPr>
        </p:nvGraphicFramePr>
        <p:xfrm>
          <a:off x="1572127" y="2636242"/>
          <a:ext cx="6096000" cy="2072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Operator(s)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Priority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highest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  *  //  %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  -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lowest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86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in Python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3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Rules for naming</a:t>
            </a:r>
          </a:p>
          <a:p>
            <a:pPr lvl="1"/>
            <a:r>
              <a:rPr lang="en-US" dirty="0" smtClean="0"/>
              <a:t>Different types</a:t>
            </a:r>
          </a:p>
          <a:p>
            <a:pPr lvl="1"/>
            <a:r>
              <a:rPr lang="en-US" dirty="0" smtClean="0"/>
              <a:t>How to use them</a:t>
            </a:r>
          </a:p>
          <a:p>
            <a:r>
              <a:rPr lang="en-US" dirty="0" smtClean="0"/>
              <a:t>Printing output to the screen</a:t>
            </a:r>
          </a:p>
          <a:p>
            <a:r>
              <a:rPr lang="en-US" dirty="0" smtClean="0"/>
              <a:t>Getting input from the user</a:t>
            </a:r>
          </a:p>
          <a:p>
            <a:pPr lvl="1"/>
            <a:r>
              <a:rPr lang="en-US" dirty="0" smtClean="0"/>
              <a:t>Mad Libs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06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different kinds of variables!</a:t>
            </a:r>
          </a:p>
          <a:p>
            <a:pPr lvl="1"/>
            <a:r>
              <a:rPr lang="en-US" sz="3200" dirty="0" smtClean="0"/>
              <a:t>Numbers</a:t>
            </a:r>
            <a:endParaRPr lang="en-US" dirty="0" smtClean="0"/>
          </a:p>
          <a:p>
            <a:pPr lvl="2"/>
            <a:r>
              <a:rPr lang="en-US" sz="3200" dirty="0" smtClean="0"/>
              <a:t>Whole numbers	(Integers)</a:t>
            </a:r>
          </a:p>
          <a:p>
            <a:pPr lvl="2"/>
            <a:r>
              <a:rPr lang="en-US" sz="3200" dirty="0" smtClean="0"/>
              <a:t>Decimals				(Floats)</a:t>
            </a:r>
            <a:endParaRPr lang="en-US" sz="3200" dirty="0"/>
          </a:p>
          <a:p>
            <a:pPr lvl="1"/>
            <a:r>
              <a:rPr lang="en-US" sz="3200" dirty="0" smtClean="0"/>
              <a:t>Booleans (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3200" dirty="0" smtClean="0"/>
              <a:t> and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3200" dirty="0" smtClean="0"/>
              <a:t>)</a:t>
            </a:r>
            <a:endParaRPr lang="en-US" sz="3200" dirty="0"/>
          </a:p>
          <a:p>
            <a:pPr lvl="1"/>
            <a:r>
              <a:rPr lang="en-US" sz="3200" dirty="0"/>
              <a:t>Strings (collections of characters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77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Variable’s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find what type a variable is,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type()</a:t>
            </a:r>
          </a:p>
          <a:p>
            <a:pPr lvl="3"/>
            <a:endParaRPr lang="en-US" dirty="0"/>
          </a:p>
          <a:p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 = 3.0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&gt;&gt;&gt; b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"moo"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&gt;&gt;&gt;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type(b)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'float'&gt;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19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Division: Floats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686801" cy="4156799"/>
          </a:xfrm>
        </p:spPr>
        <p:txBody>
          <a:bodyPr/>
          <a:lstStyle/>
          <a:p>
            <a:r>
              <a:rPr lang="en-US" dirty="0" smtClean="0"/>
              <a:t>Floats (decimals) and integers (whole numbers) behave very differently in Python</a:t>
            </a:r>
          </a:p>
          <a:p>
            <a:pPr lvl="1"/>
            <a:r>
              <a:rPr lang="en-US" dirty="0" smtClean="0"/>
              <a:t>And in many other programming languages</a:t>
            </a:r>
            <a:endParaRPr lang="en-US" dirty="0"/>
          </a:p>
          <a:p>
            <a:r>
              <a:rPr lang="en-US" dirty="0" smtClean="0"/>
              <a:t>Biggest difference is with how division works</a:t>
            </a:r>
          </a:p>
          <a:p>
            <a:pPr lvl="1"/>
            <a:r>
              <a:rPr lang="en-US" dirty="0" smtClean="0"/>
              <a:t>In Python 2, all integers use integer division</a:t>
            </a:r>
          </a:p>
          <a:p>
            <a:pPr lvl="1"/>
            <a:r>
              <a:rPr lang="en-US" dirty="0" smtClean="0"/>
              <a:t>In Python 3, we have to explicitly call integer division</a:t>
            </a:r>
          </a:p>
          <a:p>
            <a:pPr lvl="2"/>
            <a:r>
              <a:rPr lang="en-US" dirty="0" smtClean="0"/>
              <a:t>Otherwise, we perform decimal division</a:t>
            </a:r>
          </a:p>
          <a:p>
            <a:pPr lvl="1"/>
            <a:r>
              <a:rPr lang="en-US" dirty="0" smtClean="0"/>
              <a:t>Floats automatically perform decimal division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56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34137" cy="4156799"/>
          </a:xfrm>
        </p:spPr>
        <p:txBody>
          <a:bodyPr/>
          <a:lstStyle/>
          <a:p>
            <a:r>
              <a:rPr lang="en-US" dirty="0" smtClean="0"/>
              <a:t>What do the following expressions evaluate to?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  3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3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3.0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/  3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 /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/  7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// 7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92961" y="2538669"/>
            <a:ext cx="4608048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1.3333333333333333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1.0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2.6666666666666667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4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0.7142857142857143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66022" y="4150629"/>
            <a:ext cx="955768" cy="375103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866022" y="5169303"/>
            <a:ext cx="955768" cy="375103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6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base 10, some numbers are approximated:</a:t>
            </a:r>
          </a:p>
          <a:p>
            <a:pPr lvl="1"/>
            <a:r>
              <a:rPr lang="en-US" dirty="0" smtClean="0"/>
              <a:t>0.66666666666666666666666667…</a:t>
            </a:r>
          </a:p>
          <a:p>
            <a:pPr lvl="1"/>
            <a:r>
              <a:rPr lang="en-US" dirty="0" smtClean="0"/>
              <a:t>3.14159265358979323846264338328…</a:t>
            </a:r>
          </a:p>
          <a:p>
            <a:r>
              <a:rPr lang="en-US" dirty="0" smtClean="0"/>
              <a:t>The same is true for base 2</a:t>
            </a:r>
          </a:p>
          <a:p>
            <a:pPr lvl="1"/>
            <a:r>
              <a:rPr lang="en-US" dirty="0" smtClean="0"/>
              <a:t>0.00011001100110011001100… (0.1 in base 10)</a:t>
            </a:r>
          </a:p>
          <a:p>
            <a:r>
              <a:rPr lang="en-US" dirty="0" smtClean="0"/>
              <a:t>This leads to rounding errors with floats</a:t>
            </a:r>
          </a:p>
          <a:p>
            <a:pPr lvl="1"/>
            <a:r>
              <a:rPr lang="en-US" b="1" dirty="0" smtClean="0"/>
              <a:t>Don’t compare floats after you’ve done division!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45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 to 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change a variable from one type to another using casting</a:t>
            </a:r>
          </a:p>
          <a:p>
            <a:pPr lvl="3"/>
            <a:endParaRPr lang="en-US" dirty="0"/>
          </a:p>
          <a:p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e = 2.718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'2.718'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875547" y="3898232"/>
            <a:ext cx="1612232" cy="721894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87778" y="3667399"/>
            <a:ext cx="332071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type you want to cast to, then the variable to cast</a:t>
            </a:r>
            <a:br>
              <a:rPr lang="en-US" sz="2400" dirty="0" smtClean="0">
                <a:latin typeface="+mj-lt"/>
                <a:cs typeface="Courier New" panose="02070309020205020404" pitchFamily="49" charset="0"/>
              </a:rPr>
            </a:br>
            <a:r>
              <a:rPr lang="en-US" sz="2400" i="1" dirty="0" smtClean="0">
                <a:latin typeface="+mj-lt"/>
                <a:cs typeface="Courier New" panose="02070309020205020404" pitchFamily="49" charset="0"/>
              </a:rPr>
              <a:t>“change e to an integer”</a:t>
            </a:r>
            <a:endParaRPr lang="en-US" sz="2400" b="1" i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39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Constants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9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Constants?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Constants are values that are </a:t>
            </a:r>
            <a:r>
              <a:rPr lang="en-US" b="1" u="sng" dirty="0" smtClean="0"/>
              <a:t>not</a:t>
            </a:r>
            <a:r>
              <a:rPr lang="en-US" dirty="0" smtClean="0"/>
              <a:t> generated by the user or by the code</a:t>
            </a:r>
          </a:p>
          <a:p>
            <a:pPr lvl="1"/>
            <a:r>
              <a:rPr lang="en-US" sz="3200" dirty="0" smtClean="0"/>
              <a:t>But are used a great deal in the program</a:t>
            </a:r>
          </a:p>
          <a:p>
            <a:pPr lvl="3"/>
            <a:endParaRPr lang="en-US" dirty="0"/>
          </a:p>
          <a:p>
            <a:r>
              <a:rPr lang="en-US" dirty="0" smtClean="0"/>
              <a:t>Constants should be ALL CAPS with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dirty="0" smtClean="0"/>
              <a:t>” (underscore) to separate the words</a:t>
            </a:r>
          </a:p>
          <a:p>
            <a:pPr lvl="1"/>
            <a:r>
              <a:rPr lang="en-US" sz="3200" dirty="0" smtClean="0"/>
              <a:t>Coding standards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64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Calculating the total for a shopping order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MD_TAX       = 0.06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subtotal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input("Enter subtotal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 = subtotal * MD_TAX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= tax + subtotal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("Your total is:", total)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>
          <a:xfrm>
            <a:off x="4104033" y="2562461"/>
            <a:ext cx="1144264" cy="481528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87819" y="2387726"/>
            <a:ext cx="275122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easy to change if the tax rate changes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979695" y="3801979"/>
            <a:ext cx="2033337" cy="1263316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79695" y="5153788"/>
            <a:ext cx="29718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we know exactly what this number is for</a:t>
            </a:r>
            <a:endParaRPr lang="en-US" sz="2400" b="1" i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37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“Magic”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“Magic” numbers are numbers used directly in the code – should be replaced with constants</a:t>
            </a:r>
          </a:p>
          <a:p>
            <a:pPr lvl="3"/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Mathematical numbers (pi, e, etc.)</a:t>
            </a:r>
          </a:p>
          <a:p>
            <a:pPr lvl="1"/>
            <a:r>
              <a:rPr lang="en-US" dirty="0" smtClean="0"/>
              <a:t>Program properties (window size, min and max)</a:t>
            </a:r>
          </a:p>
          <a:p>
            <a:pPr lvl="1"/>
            <a:r>
              <a:rPr lang="en-US" dirty="0" smtClean="0"/>
              <a:t>Important values (tax rate, maximum number of students, credits required to graduate,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95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“Magic” Numbers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373979" cy="4156799"/>
          </a:xfrm>
        </p:spPr>
        <p:txBody>
          <a:bodyPr/>
          <a:lstStyle/>
          <a:p>
            <a:r>
              <a:rPr lang="en-US" dirty="0" smtClean="0"/>
              <a:t>You’re looking at the code for a virtual casino</a:t>
            </a:r>
          </a:p>
          <a:p>
            <a:pPr lvl="1"/>
            <a:r>
              <a:rPr lang="en-US" dirty="0" smtClean="0"/>
              <a:t>You see the number 21</a:t>
            </a:r>
          </a:p>
          <a:p>
            <a:pPr lvl="1"/>
            <a:r>
              <a:rPr lang="en-US" dirty="0" smtClean="0"/>
              <a:t>What does it mean?</a:t>
            </a:r>
          </a:p>
          <a:p>
            <a:pPr lvl="3"/>
            <a:endParaRPr lang="en-US" dirty="0"/>
          </a:p>
          <a:p>
            <a:r>
              <a:rPr lang="en-US" dirty="0" smtClean="0"/>
              <a:t>Blackjack? Drinking age? VIP room numbers?</a:t>
            </a:r>
          </a:p>
          <a:p>
            <a:endParaRPr lang="en-US" dirty="0" smtClean="0"/>
          </a:p>
          <a:p>
            <a:r>
              <a:rPr lang="en-US" dirty="0" smtClean="0"/>
              <a:t>Also helpful if the drinking age changes – why?</a:t>
            </a:r>
          </a:p>
          <a:p>
            <a:pPr lvl="1"/>
            <a:r>
              <a:rPr lang="en-US" dirty="0" smtClean="0"/>
              <a:t>Don’t have to figure out which “21”s to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150145" y="2592263"/>
            <a:ext cx="301929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(value &lt; 21)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67114" y="4561432"/>
            <a:ext cx="600977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customerAge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DRINKING_AGE)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502568" y="4981076"/>
            <a:ext cx="1949116" cy="0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967496" y="2982742"/>
            <a:ext cx="903204" cy="0"/>
          </a:xfrm>
          <a:prstGeom prst="straightConnector1">
            <a:avLst/>
          </a:prstGeom>
          <a:ln w="57150">
            <a:solidFill>
              <a:srgbClr val="FF00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58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Constants Really Constant?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90547" cy="4156799"/>
          </a:xfrm>
        </p:spPr>
        <p:txBody>
          <a:bodyPr/>
          <a:lstStyle/>
          <a:p>
            <a:r>
              <a:rPr lang="en-US" dirty="0" smtClean="0"/>
              <a:t>In some languages (like C, C++, and Java), you can create variables that CANNOT be changed</a:t>
            </a:r>
          </a:p>
          <a:p>
            <a:pPr lvl="3"/>
            <a:endParaRPr lang="en-US" dirty="0"/>
          </a:p>
          <a:p>
            <a:r>
              <a:rPr lang="en-US" dirty="0" smtClean="0"/>
              <a:t>This is </a:t>
            </a:r>
            <a:r>
              <a:rPr lang="en-US" u="sng" dirty="0" smtClean="0"/>
              <a:t>not possible</a:t>
            </a:r>
            <a:r>
              <a:rPr lang="en-US" dirty="0" smtClean="0"/>
              <a:t> with Python variables</a:t>
            </a:r>
          </a:p>
          <a:p>
            <a:pPr lvl="1"/>
            <a:r>
              <a:rPr lang="en-US" sz="3200" dirty="0" smtClean="0"/>
              <a:t>Part of why coding standards are so important</a:t>
            </a:r>
          </a:p>
          <a:p>
            <a:pPr lvl="1"/>
            <a:r>
              <a:rPr lang="en-US" sz="3200" dirty="0" smtClean="0"/>
              <a:t>If you see code that changes the value of a variable called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MAX_ENROLL</a:t>
            </a:r>
            <a:r>
              <a:rPr lang="en-US" sz="3200" dirty="0" smtClean="0"/>
              <a:t>, you know that’s a constant, and shouldn’t be changed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14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Note: Version of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you run any Python code, you need to tell GL you want to use Python 3 instead: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enable python33 bash</a:t>
            </a:r>
          </a:p>
          <a:p>
            <a:pPr marL="1371600" lvl="3" indent="0">
              <a:buNone/>
            </a:pPr>
            <a:endParaRPr lang="en-US" dirty="0" smtClean="0"/>
          </a:p>
          <a:p>
            <a:r>
              <a:rPr lang="en-US" dirty="0" smtClean="0"/>
              <a:t>You can double-check which version with the command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python –v</a:t>
            </a:r>
          </a:p>
          <a:p>
            <a:pPr lvl="1"/>
            <a:r>
              <a:rPr lang="en-US" dirty="0" smtClean="0"/>
              <a:t>It will print out a bunch of text, but near the bottom </a:t>
            </a:r>
            <a:r>
              <a:rPr lang="en-US" dirty="0"/>
              <a:t>you should see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3.3.2</a:t>
            </a:r>
            <a:r>
              <a:rPr lang="en-US" dirty="0" smtClean="0"/>
              <a:t>”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374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Lab 2 is an online lab this week!</a:t>
            </a:r>
          </a:p>
          <a:p>
            <a:pPr lvl="1"/>
            <a:r>
              <a:rPr lang="en-US" dirty="0" smtClean="0"/>
              <a:t>Due by this Friday (Sept 11th) at 8:59:59 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Homework 2 is out</a:t>
            </a:r>
          </a:p>
          <a:p>
            <a:pPr lvl="1"/>
            <a:r>
              <a:rPr lang="en-US" dirty="0" smtClean="0"/>
              <a:t>Due by Tuesday (Sept 15th) at 8:59:59 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Both of these assignments are on Blackboard</a:t>
            </a:r>
          </a:p>
          <a:p>
            <a:pPr lvl="1"/>
            <a:r>
              <a:rPr lang="en-US" dirty="0" smtClean="0"/>
              <a:t>Weekly Agendas are also on Blackboard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48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learn more about expressions</a:t>
            </a:r>
          </a:p>
          <a:p>
            <a:r>
              <a:rPr lang="en-US" dirty="0" smtClean="0"/>
              <a:t>To learn Python’s operators</a:t>
            </a:r>
          </a:p>
          <a:p>
            <a:pPr lvl="1"/>
            <a:r>
              <a:rPr lang="en-US" dirty="0" smtClean="0"/>
              <a:t>Including mod and integer division</a:t>
            </a:r>
          </a:p>
          <a:p>
            <a:r>
              <a:rPr lang="en-US" dirty="0" smtClean="0"/>
              <a:t>To understand the order of operations</a:t>
            </a:r>
          </a:p>
          <a:p>
            <a:r>
              <a:rPr lang="en-US" dirty="0" smtClean="0"/>
              <a:t>To learn more about types</a:t>
            </a:r>
          </a:p>
          <a:p>
            <a:pPr lvl="1"/>
            <a:r>
              <a:rPr lang="en-US" dirty="0" smtClean="0"/>
              <a:t>How to cast to a type</a:t>
            </a:r>
          </a:p>
          <a:p>
            <a:r>
              <a:rPr lang="en-US" dirty="0" smtClean="0"/>
              <a:t>To understand the use of constants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29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Expressions are code that produces or calculates new data and data values</a:t>
            </a:r>
          </a:p>
          <a:p>
            <a:pPr lvl="3"/>
            <a:endParaRPr lang="en-US" dirty="0"/>
          </a:p>
          <a:p>
            <a:r>
              <a:rPr lang="en-US" dirty="0" smtClean="0"/>
              <a:t>Allow us to program interesting things</a:t>
            </a:r>
          </a:p>
          <a:p>
            <a:pPr lvl="3"/>
            <a:endParaRPr lang="en-US" dirty="0"/>
          </a:p>
          <a:p>
            <a:r>
              <a:rPr lang="en-US" dirty="0" smtClean="0"/>
              <a:t>Always on the </a:t>
            </a:r>
            <a:r>
              <a:rPr lang="en-US" b="1" dirty="0" smtClean="0"/>
              <a:t>right hand side </a:t>
            </a:r>
            <a:r>
              <a:rPr lang="en-US" dirty="0" smtClean="0"/>
              <a:t>of the assignment operator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26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0074" cy="4156799"/>
          </a:xfrm>
        </p:spPr>
        <p:txBody>
          <a:bodyPr/>
          <a:lstStyle/>
          <a:p>
            <a:r>
              <a:rPr lang="en-US" dirty="0" smtClean="0"/>
              <a:t>Which of the following examples are correct?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500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500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numCookies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cookiePrice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total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mpg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miles_driven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gallons_used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"Hello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!" = message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_CMSC201_doge_ = "Very learning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60 * hours = days * 24 * 60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1529489" y="2532185"/>
            <a:ext cx="3798277" cy="450166"/>
          </a:xfrm>
          <a:prstGeom prst="rect">
            <a:avLst/>
          </a:prstGeom>
          <a:solidFill>
            <a:srgbClr val="FF0000">
              <a:alpha val="59000"/>
            </a:srgbClr>
          </a:solidFill>
          <a:ln w="317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9489" y="3585031"/>
            <a:ext cx="6916615" cy="450166"/>
          </a:xfrm>
          <a:prstGeom prst="rect">
            <a:avLst/>
          </a:prstGeom>
          <a:solidFill>
            <a:srgbClr val="FF0000">
              <a:alpha val="59000"/>
            </a:srgbClr>
          </a:solidFill>
          <a:ln w="317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9489" y="4598018"/>
            <a:ext cx="5256628" cy="450166"/>
          </a:xfrm>
          <a:prstGeom prst="rect">
            <a:avLst/>
          </a:prstGeom>
          <a:solidFill>
            <a:srgbClr val="FF0000">
              <a:alpha val="59000"/>
            </a:srgbClr>
          </a:solidFill>
          <a:ln w="317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9489" y="5611005"/>
            <a:ext cx="5824025" cy="450166"/>
          </a:xfrm>
          <a:prstGeom prst="rect">
            <a:avLst/>
          </a:prstGeom>
          <a:solidFill>
            <a:srgbClr val="FF0000">
              <a:alpha val="59000"/>
            </a:srgbClr>
          </a:solidFill>
          <a:ln w="317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8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Python’s Operators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4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Basic </a:t>
            </a:r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90547" cy="4156799"/>
          </a:xfrm>
        </p:spPr>
        <p:txBody>
          <a:bodyPr/>
          <a:lstStyle/>
          <a:p>
            <a:r>
              <a:rPr lang="en-US" dirty="0"/>
              <a:t>Operators are the constructs which can manipulate the value of </a:t>
            </a:r>
            <a:r>
              <a:rPr lang="en-US" dirty="0" smtClean="0"/>
              <a:t>operands</a:t>
            </a:r>
            <a:endParaRPr lang="en-US" dirty="0"/>
          </a:p>
          <a:p>
            <a:r>
              <a:rPr lang="en-US" dirty="0"/>
              <a:t>Consider the </a:t>
            </a:r>
            <a:r>
              <a:rPr lang="en-US" dirty="0" smtClean="0"/>
              <a:t>expression: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4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Here,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 smtClean="0"/>
              <a:t> is the operand </a:t>
            </a:r>
            <a:r>
              <a:rPr lang="en-US" dirty="0"/>
              <a:t>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/>
              <a:t> is </a:t>
            </a:r>
            <a:r>
              <a:rPr lang="en-US" dirty="0" smtClean="0"/>
              <a:t>the operator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986590" y="4484268"/>
            <a:ext cx="127534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operand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Left Brace 10"/>
          <p:cNvSpPr/>
          <p:nvPr/>
        </p:nvSpPr>
        <p:spPr>
          <a:xfrm rot="16200000">
            <a:off x="1623576" y="3869970"/>
            <a:ext cx="422481" cy="806114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40774" y="4484269"/>
            <a:ext cx="127534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operator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6" name="Straight Arrow Connector 15"/>
          <p:cNvCxnSpPr>
            <a:endCxn id="12" idx="0"/>
          </p:cNvCxnSpPr>
          <p:nvPr/>
        </p:nvCxnSpPr>
        <p:spPr>
          <a:xfrm>
            <a:off x="3573379" y="4061786"/>
            <a:ext cx="405069" cy="422483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576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Operators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</a:t>
            </a:r>
          </a:p>
          <a:p>
            <a:r>
              <a:rPr lang="en-US" dirty="0"/>
              <a:t>Comparison (Relational) Operators</a:t>
            </a:r>
          </a:p>
          <a:p>
            <a:r>
              <a:rPr lang="en-US" dirty="0"/>
              <a:t>Assignment Operators</a:t>
            </a:r>
          </a:p>
          <a:p>
            <a:r>
              <a:rPr lang="en-US" dirty="0"/>
              <a:t>Logical Operators</a:t>
            </a:r>
          </a:p>
          <a:p>
            <a:r>
              <a:rPr lang="en-US" dirty="0"/>
              <a:t>Bitwise Operators</a:t>
            </a:r>
          </a:p>
          <a:p>
            <a:r>
              <a:rPr lang="en-US" dirty="0"/>
              <a:t>Membership Operators</a:t>
            </a:r>
          </a:p>
          <a:p>
            <a:r>
              <a:rPr lang="en-US" dirty="0"/>
              <a:t>Identity Operators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4511841" y="1671571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focus of today’s lecture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06114" y="2041937"/>
            <a:ext cx="3705727" cy="460631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4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15539</TotalTime>
  <Words>1258</Words>
  <Application>Microsoft Office PowerPoint</Application>
  <PresentationFormat>On-screen Show (4:3)</PresentationFormat>
  <Paragraphs>304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CMSC201  Computer Science I for Majors  Lecture 04 – Expressions</vt:lpstr>
      <vt:lpstr>Last Class We Covered</vt:lpstr>
      <vt:lpstr>Any Questions from Last Time?</vt:lpstr>
      <vt:lpstr>Today’s Objectives</vt:lpstr>
      <vt:lpstr>Expressions</vt:lpstr>
      <vt:lpstr>Pop Quiz!</vt:lpstr>
      <vt:lpstr>Python’s Operators</vt:lpstr>
      <vt:lpstr>Python Basic Operators</vt:lpstr>
      <vt:lpstr>Types of Operators in Python</vt:lpstr>
      <vt:lpstr>Operators in Python</vt:lpstr>
      <vt:lpstr>Operators – Addition &amp; Subtraction</vt:lpstr>
      <vt:lpstr>Operators – Multiplication &amp; Division</vt:lpstr>
      <vt:lpstr>Operators – Integer Division</vt:lpstr>
      <vt:lpstr>Examples: Integer Division</vt:lpstr>
      <vt:lpstr>Operators – Modulo</vt:lpstr>
      <vt:lpstr>Examples: Mod</vt:lpstr>
      <vt:lpstr>Operators – Exponentiation</vt:lpstr>
      <vt:lpstr>Order of Operations</vt:lpstr>
      <vt:lpstr>Types in Python</vt:lpstr>
      <vt:lpstr>Variable Types</vt:lpstr>
      <vt:lpstr>Finding a Variable’s Type</vt:lpstr>
      <vt:lpstr>Division: Floats and Integers</vt:lpstr>
      <vt:lpstr>Division Examples</vt:lpstr>
      <vt:lpstr>Floating Point Errors</vt:lpstr>
      <vt:lpstr>Casting to a Type</vt:lpstr>
      <vt:lpstr>Constants</vt:lpstr>
      <vt:lpstr>What are Constants?</vt:lpstr>
      <vt:lpstr>Using Constants</vt:lpstr>
      <vt:lpstr>“Magic” Numbers</vt:lpstr>
      <vt:lpstr>“Magic” Numbers Example</vt:lpstr>
      <vt:lpstr>Are Constants Really Constant?</vt:lpstr>
      <vt:lpstr>Quick Note: Version of Python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155</cp:revision>
  <dcterms:created xsi:type="dcterms:W3CDTF">2014-05-05T14:25:42Z</dcterms:created>
  <dcterms:modified xsi:type="dcterms:W3CDTF">2015-09-26T21:07:04Z</dcterms:modified>
</cp:coreProperties>
</file>